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F835-CB59-4D8C-8676-89A690E2C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6A6A4-97F1-4CB2-A785-0232DC30C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06F2-F2E2-48A4-83CB-25ECECFB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D52A-F2CC-4F69-A962-51A7B35A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10BC-D4CA-4FA4-B09F-0F71A64E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7D74-3E0E-4F59-A37B-A0B3C02A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294A-F127-43FE-BDC3-671524AAE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C33A-ED04-4586-8A0F-B401C2E9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C6ABD-2F1C-4BBF-AA87-D224D630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0629-6833-4896-ADA1-9039C3EA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32ABE-F82D-4240-AF28-A2506BF0E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3CCB3-371A-48A7-8FA6-5405DFE99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52E94-EFC8-43EB-BF6D-815CA8B2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14E9A-E900-4EE1-821C-8C2D304D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6E27E-E2A9-4745-872D-754808FB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928D-8548-4C44-82EA-B53520AF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7B9E-C0C1-4538-9AF8-A08CF5DDC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A52D-0C54-49EB-A95B-5F1F4C1D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D0FB6-5F30-409A-AE65-8CFDB662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DBD9-71F1-4416-AAB4-B5E27006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7414-E864-4021-9F53-D5E2A3FD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76E9A-71F4-467E-8E0E-3E55F7827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E37E-0737-441E-AAB1-F6A83BE9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1B3-0358-410F-8C23-5A093BFF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21AC-12A1-4E5C-BD80-4BD2BC2A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A0F0-A0A8-4222-848F-51E94A73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0347-28D9-4DAD-9A6E-B88302E06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1866E-D892-4DD0-B5CD-4645400F6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4A48-F63D-4C76-8569-A79BC21A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BA2C9-34CE-4964-9996-57F0F019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A5C1C-7DEE-4776-AF1E-D8FD5505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4CF4-6CD5-42BA-AFB3-00B25589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6ED3A-5C53-46BE-AE16-0EAFC2DC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CD5AD-2AF2-435A-BD05-DB5B76687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657751-091A-452F-8A10-F1035DA69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EF0E5-9200-4A1C-BD24-45525E3F7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A1F8B-8508-46DF-BBF9-F036D2FD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0ED13-7F3C-4B3B-8083-BC6BAF80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40F80-A365-4845-98B5-D13A7752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2F69-648F-42DC-B15B-9354F472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C3AF1-F19A-4D87-9219-63CE10FB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5E796-7E89-4CA3-9AB0-2D30D3A0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D34D9-2293-49C7-8D55-ACCD03F5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18509-924B-483E-8946-5F3FE795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5D256-F4F4-4D5F-A966-FBA636EA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FB00-99E3-4824-9217-FFCA9CE6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42E3-050E-4E91-BC8C-EA986D04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4DC7-CD55-4B48-BA89-9842890A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86006-E3DC-482C-9902-95AD9BB3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B3436-5258-4E86-B81D-71D943DD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A22AA-BE13-475B-954A-376A676F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C0554-AE58-4350-AD62-384F0905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3967-5295-4045-8DCB-F43B111B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42F88-D0F8-4E5A-8F3F-24D99AC8A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598F9-575B-4F79-8B80-9567468AE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F2F57-B16C-4003-B47C-824D051A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2CC3D-DB48-42F5-957F-8B7DCF94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6DDAA-3245-4A26-8049-585B3147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13B65-C4EA-4211-9A8C-EA2E3CC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16369-BE5D-46FC-B4D2-DE0AF124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898D-1F92-4E68-A2BB-56776C33D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C99A-8D91-455F-9931-004C604888EA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D5FA0-F9BC-42F1-AF50-B2AA84B03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E4CB2-BA57-438A-806A-3BF776BC9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A034-873B-45D0-B0DE-27D79A3B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0B4C-47F9-4D36-8BB0-75EC1DA8C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Grower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97130-7593-4AAF-AFBC-85E8639BA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slides to include in retail/foodservice sales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2413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94EC-0968-453F-A3C4-10098BC0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Transparency Matters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E44F-3D14-4B39-946D-8A470B51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280" y="4601278"/>
            <a:ext cx="4960620" cy="11295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 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likely to stick by a business during a brand crisis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if it has a history of being transparent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ow consumers define transparency">
            <a:extLst>
              <a:ext uri="{FF2B5EF4-FFF2-40B4-BE49-F238E27FC236}">
                <a16:creationId xmlns:a16="http://schemas.microsoft.com/office/drawing/2014/main" id="{879B3B6D-A205-47FB-BA52-FEF87A77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37" y="1616243"/>
            <a:ext cx="4521737" cy="45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E485F-ABFE-4662-8CB6-D114DF5BDDF6}"/>
              </a:ext>
            </a:extLst>
          </p:cNvPr>
          <p:cNvSpPr txBox="1"/>
          <p:nvPr/>
        </p:nvSpPr>
        <p:spPr>
          <a:xfrm>
            <a:off x="674570" y="6137980"/>
            <a:ext cx="794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Risk to Responsibility: Social Media and the Evolution of Transparency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Sprout 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87D88-F828-F442-A221-9789C7B6B9C8}"/>
              </a:ext>
            </a:extLst>
          </p:cNvPr>
          <p:cNvSpPr txBox="1"/>
          <p:nvPr/>
        </p:nvSpPr>
        <p:spPr>
          <a:xfrm>
            <a:off x="137160" y="1641455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37686-2783-3F46-A2FC-E70A46583372}"/>
              </a:ext>
            </a:extLst>
          </p:cNvPr>
          <p:cNvSpPr txBox="1"/>
          <p:nvPr/>
        </p:nvSpPr>
        <p:spPr>
          <a:xfrm>
            <a:off x="2240280" y="1690688"/>
            <a:ext cx="4640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Americans believe transparency from businesses is more important than ever 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D012D-41FF-C04F-B73C-D640939FE00D}"/>
              </a:ext>
            </a:extLst>
          </p:cNvPr>
          <p:cNvSpPr txBox="1"/>
          <p:nvPr/>
        </p:nvSpPr>
        <p:spPr>
          <a:xfrm>
            <a:off x="1532421" y="3094335"/>
            <a:ext cx="3371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Willing to pay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for products that guarantee transparency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CA60C-B6B7-F94E-B783-D298CB009007}"/>
              </a:ext>
            </a:extLst>
          </p:cNvPr>
          <p:cNvSpPr txBox="1"/>
          <p:nvPr/>
        </p:nvSpPr>
        <p:spPr>
          <a:xfrm>
            <a:off x="4720590" y="3048168"/>
            <a:ext cx="2160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9697F-08EE-564F-908E-213FB0A815A7}"/>
              </a:ext>
            </a:extLst>
          </p:cNvPr>
          <p:cNvSpPr txBox="1"/>
          <p:nvPr/>
        </p:nvSpPr>
        <p:spPr>
          <a:xfrm>
            <a:off x="137560" y="4555112"/>
            <a:ext cx="221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25578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D0E-DAF7-49BD-B18B-F13BB2C2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Transparency, Innovation &amp; Progress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A1A8-CB5C-41FD-B7F6-D58F1D2E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05600" cy="4835057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With Equitable Food Initiative (EFI)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 Development Programs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collaborative team approach creates culture of continuous improvement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Empowers our employees to become a united team, working closely together at all levels of the organization to deliver the best quality produce</a:t>
            </a:r>
          </a:p>
          <a:p>
            <a:endParaRPr lang="en-US" dirty="0"/>
          </a:p>
        </p:txBody>
      </p:sp>
      <p:pic>
        <p:nvPicPr>
          <p:cNvPr id="1030" name="Picture 6" descr="Image result for equitable food initiative">
            <a:extLst>
              <a:ext uri="{FF2B5EF4-FFF2-40B4-BE49-F238E27FC236}">
                <a16:creationId xmlns:a16="http://schemas.microsoft.com/office/drawing/2014/main" id="{13E4AD22-9747-4C96-8373-B25127F8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34" y="1918486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4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3E5F-F152-4144-9F00-0689B622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 Program Impact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658-989B-4C37-B020-E3203AA4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613"/>
            <a:ext cx="3878179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Increases collaboration and transparency for the fresh produce supply chain 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Creates positive outcomes for both the individual employees and our organization as a whole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Addresses the requirements of the Ethical Charter on Responsible Labor Practices</a:t>
            </a:r>
          </a:p>
          <a:p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8DF901-B200-4A51-AB81-33CD783E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05" y="1690688"/>
            <a:ext cx="5208237" cy="42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0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355B-8A3D-4188-A58B-B2F9E26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82D8-B044-4A60-88D5-F163FAE6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93"/>
            <a:ext cx="5456723" cy="466725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us maximize efficiencies and increase productivity </a:t>
            </a:r>
          </a:p>
          <a:p>
            <a:pPr lv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Workers take more pride in their job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Committed to producing the safest, best-quality product</a:t>
            </a:r>
          </a:p>
          <a:p>
            <a:pPr lv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Strengthens our ability to innovate</a:t>
            </a:r>
          </a:p>
          <a:p>
            <a:pPr marL="0" lvl="0" indent="0">
              <a:buNone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 Acute Labor Shortage </a:t>
            </a:r>
          </a:p>
          <a:p>
            <a:pPr lv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us attract the best talent and retain seasonal workers 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We’ve become an employer of choice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increasing job satisfaction and growth opportunities, we’ve earned the long-term  trust and loyalty of our workers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6" name="Picture 4" descr="Image result for equitable food initiative">
            <a:extLst>
              <a:ext uri="{FF2B5EF4-FFF2-40B4-BE49-F238E27FC236}">
                <a16:creationId xmlns:a16="http://schemas.microsoft.com/office/drawing/2014/main" id="{78133C8F-C73C-40D9-A115-99B2DCC3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6" y="1836039"/>
            <a:ext cx="4624704" cy="27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2E7692-0855-4504-A8D3-C8B985BB1C2F}"/>
              </a:ext>
            </a:extLst>
          </p:cNvPr>
          <p:cNvSpPr txBox="1"/>
          <p:nvPr/>
        </p:nvSpPr>
        <p:spPr>
          <a:xfrm>
            <a:off x="8123723" y="4159250"/>
            <a:ext cx="306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Placement Holder Only</a:t>
            </a:r>
          </a:p>
        </p:txBody>
      </p:sp>
    </p:spTree>
    <p:extLst>
      <p:ext uri="{BB962C8B-B14F-4D97-AF65-F5344CB8AC3E}">
        <p14:creationId xmlns:p14="http://schemas.microsoft.com/office/powerpoint/2010/main" val="177703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355B-8A3D-4188-A58B-B2F9E26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Commitment to Food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82D8-B044-4A60-88D5-F163FAE6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35855" cy="4849495"/>
          </a:xfrm>
        </p:spPr>
        <p:txBody>
          <a:bodyPr/>
          <a:lstStyle/>
          <a:p>
            <a:pPr lvl="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 certification requires more than 300 standards for labor practices, food safety and pest management  </a:t>
            </a:r>
            <a:endParaRPr lang="en-US" sz="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buNone/>
            </a:pPr>
            <a:endParaRPr lang="en-US" sz="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Workers are trained to identify, mitigate and respond to issues that compromise food safety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illness, presence of pests or animals, hygiene and sanitation  </a:t>
            </a:r>
          </a:p>
          <a:p>
            <a:pPr lvl="0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Image result for equitable food initiative">
            <a:extLst>
              <a:ext uri="{FF2B5EF4-FFF2-40B4-BE49-F238E27FC236}">
                <a16:creationId xmlns:a16="http://schemas.microsoft.com/office/drawing/2014/main" id="{5E8E5EDA-B109-4A41-9A52-6939387E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4" y="1921878"/>
            <a:ext cx="4810234" cy="32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5F2F4-65EE-4555-BCFC-6725209F67E0}"/>
              </a:ext>
            </a:extLst>
          </p:cNvPr>
          <p:cNvSpPr txBox="1"/>
          <p:nvPr/>
        </p:nvSpPr>
        <p:spPr>
          <a:xfrm>
            <a:off x="7898708" y="4245878"/>
            <a:ext cx="313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Placement Holder Only</a:t>
            </a:r>
          </a:p>
        </p:txBody>
      </p:sp>
    </p:spTree>
    <p:extLst>
      <p:ext uri="{BB962C8B-B14F-4D97-AF65-F5344CB8AC3E}">
        <p14:creationId xmlns:p14="http://schemas.microsoft.com/office/powerpoint/2010/main" val="379460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355B-8A3D-4188-A58B-B2F9E26C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Responsibility &amp;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Ethical Charter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82D8-B044-4A60-88D5-F163FAE6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317"/>
            <a:ext cx="4205439" cy="4555924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share the vision of the Ethical Charter because it’s the right thing to do </a:t>
            </a:r>
          </a:p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treat all our employees with the dignity and respect they deserve</a:t>
            </a:r>
          </a:p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 certification ensures direct communication with employees and integrated management systems, as detailed in the Ethical Charter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4" name="Picture 4" descr="Image result for ethical charter on responsible labor practices">
            <a:extLst>
              <a:ext uri="{FF2B5EF4-FFF2-40B4-BE49-F238E27FC236}">
                <a16:creationId xmlns:a16="http://schemas.microsoft.com/office/drawing/2014/main" id="{65C4E563-07DD-4242-BA3A-08396639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0196"/>
            <a:ext cx="4876800" cy="27527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8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EFI Brand Theme_0917</Template>
  <TotalTime>6939</TotalTime>
  <Words>343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Grower Toolkit</vt:lpstr>
      <vt:lpstr>Why Transparency Matters</vt:lpstr>
      <vt:lpstr>Transparency, Innovation &amp; Progress  </vt:lpstr>
      <vt:lpstr>EFI Program Impact Areas</vt:lpstr>
      <vt:lpstr>Benefits of Workforce Development</vt:lpstr>
      <vt:lpstr>Our Commitment to Food Safety</vt:lpstr>
      <vt:lpstr>Social Responsibility &amp;  The Ethical Charter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Grower Toolkit</dc:title>
  <dc:creator>Windows User</dc:creator>
  <cp:lastModifiedBy>LeAnne Ruzzamenti</cp:lastModifiedBy>
  <cp:revision>16</cp:revision>
  <dcterms:created xsi:type="dcterms:W3CDTF">2019-11-25T14:26:55Z</dcterms:created>
  <dcterms:modified xsi:type="dcterms:W3CDTF">2019-12-27T19:37:10Z</dcterms:modified>
</cp:coreProperties>
</file>